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56" r:id="rId5"/>
  </p:sldMasterIdLst>
  <p:sldIdLst>
    <p:sldId id="257" r:id="rId6"/>
    <p:sldId id="258" r:id="rId7"/>
    <p:sldId id="298" r:id="rId8"/>
    <p:sldId id="259" r:id="rId9"/>
    <p:sldId id="294" r:id="rId10"/>
    <p:sldId id="297" r:id="rId11"/>
    <p:sldId id="299" r:id="rId12"/>
    <p:sldId id="300" r:id="rId13"/>
    <p:sldId id="304" r:id="rId14"/>
    <p:sldId id="301" r:id="rId15"/>
    <p:sldId id="302" r:id="rId16"/>
    <p:sldId id="303" r:id="rId17"/>
    <p:sldId id="305" r:id="rId18"/>
    <p:sldId id="307" r:id="rId19"/>
    <p:sldId id="308" r:id="rId20"/>
    <p:sldId id="261" r:id="rId21"/>
  </p:sldIdLst>
  <p:sldSz cx="12192000" cy="6858000"/>
  <p:notesSz cx="6858000" cy="9144000"/>
  <p:embeddedFontLs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Proxima Nova Black" panose="020B0604020202020204" charset="0"/>
      <p:bold r:id="rId34"/>
    </p:embeddedFont>
    <p:embeddedFont>
      <p:font typeface="Open Sans" panose="020B060402020202020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957" autoAdjust="0"/>
  </p:normalViewPr>
  <p:slideViewPr>
    <p:cSldViewPr snapToGrid="0">
      <p:cViewPr>
        <p:scale>
          <a:sx n="75" d="100"/>
          <a:sy n="75" d="100"/>
        </p:scale>
        <p:origin x="-54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TO</a:t>
            </a:r>
            <a:r>
              <a:rPr lang="uk-UA" dirty="0" smtClean="0"/>
              <a:t> </a:t>
            </a:r>
            <a:r>
              <a:rPr lang="en-US" dirty="0" smtClean="0"/>
              <a:t>BE</a:t>
            </a:r>
            <a:r>
              <a:rPr lang="uk-UA" dirty="0" smtClean="0"/>
              <a:t> </a:t>
            </a:r>
            <a:r>
              <a:rPr lang="en-US" dirty="0" smtClean="0"/>
              <a:t>CAPI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TALIZED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smtClean="0"/>
              <a:t>by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75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CLICK TO EDIT THE TITLE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39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025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BE</a:t>
            </a:r>
            <a:r>
              <a:rPr lang="uk-UA" dirty="0" smtClean="0"/>
              <a:t> С</a:t>
            </a:r>
            <a:r>
              <a:rPr lang="en-US" dirty="0" smtClean="0"/>
              <a:t>APITA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LIZED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734514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35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BE CAPITA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LIZED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39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TO</a:t>
            </a:r>
            <a:r>
              <a:rPr lang="uk-UA" dirty="0" smtClean="0"/>
              <a:t> </a:t>
            </a:r>
            <a:r>
              <a:rPr lang="en-US" dirty="0" smtClean="0"/>
              <a:t>BE</a:t>
            </a:r>
            <a:r>
              <a:rPr lang="uk-UA" dirty="0" smtClean="0"/>
              <a:t> </a:t>
            </a:r>
            <a:r>
              <a:rPr lang="en-US" dirty="0" smtClean="0"/>
              <a:t>CAPI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TALIZED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smtClean="0"/>
              <a:t>by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57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smtClean="0"/>
              <a:t>by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753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938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168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96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smtClean="0"/>
              <a:t>by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868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BE CAPITA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LIZED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897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BE CAPITA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LIZED</a:t>
            </a:r>
            <a:endParaRPr lang="en-US" dirty="0"/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87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899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2787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CLICK TO EDIT THE TITLE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464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0467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BE</a:t>
            </a:r>
            <a:r>
              <a:rPr lang="uk-UA" dirty="0" smtClean="0"/>
              <a:t> С</a:t>
            </a:r>
            <a:r>
              <a:rPr lang="en-US" dirty="0" smtClean="0"/>
              <a:t>APITA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LIZED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1780709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921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BE CAPITA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LIZED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4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63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726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44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BE CAPITA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LIZED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88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BE CAPITA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LIZED</a:t>
            </a:r>
            <a:endParaRPr lang="en-US" dirty="0"/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36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28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76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8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2" r:id="rId3"/>
    <p:sldLayoutId id="2147483654" r:id="rId4"/>
    <p:sldLayoutId id="2147483657" r:id="rId5"/>
    <p:sldLayoutId id="2147483661" r:id="rId6"/>
    <p:sldLayoutId id="2147483663" r:id="rId7"/>
    <p:sldLayoutId id="2147483665" r:id="rId8"/>
    <p:sldLayoutId id="2147483667" r:id="rId9"/>
    <p:sldLayoutId id="2147483670" r:id="rId10"/>
    <p:sldLayoutId id="2147483669" r:id="rId11"/>
    <p:sldLayoutId id="2147483671" r:id="rId12"/>
    <p:sldLayoutId id="2147483672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7248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864" userDrawn="1">
          <p15:clr>
            <a:srgbClr val="F26B43"/>
          </p15:clr>
        </p15:guide>
        <p15:guide id="7" orient="horz" pos="3456" userDrawn="1">
          <p15:clr>
            <a:srgbClr val="F26B43"/>
          </p15:clr>
        </p15:guide>
        <p15:guide id="8" orient="horz" pos="3888" userDrawn="1">
          <p15:clr>
            <a:srgbClr val="F26B43"/>
          </p15:clr>
        </p15:guide>
        <p15:guide id="9" pos="1680" userDrawn="1">
          <p15:clr>
            <a:srgbClr val="F26B43"/>
          </p15:clr>
        </p15:guide>
        <p15:guide id="10" pos="1824" userDrawn="1">
          <p15:clr>
            <a:srgbClr val="F26B43"/>
          </p15:clr>
        </p15:guide>
        <p15:guide id="11" pos="2616" userDrawn="1">
          <p15:clr>
            <a:srgbClr val="F26B43"/>
          </p15:clr>
        </p15:guide>
        <p15:guide id="12" pos="3072" userDrawn="1">
          <p15:clr>
            <a:srgbClr val="F26B43"/>
          </p15:clr>
        </p15:guide>
        <p15:guide id="13" pos="2760" userDrawn="1">
          <p15:clr>
            <a:srgbClr val="F26B43"/>
          </p15:clr>
        </p15:guide>
        <p15:guide id="14" pos="3216" userDrawn="1">
          <p15:clr>
            <a:srgbClr val="F26B43"/>
          </p15:clr>
        </p15:guide>
        <p15:guide id="15" pos="4464" userDrawn="1">
          <p15:clr>
            <a:srgbClr val="F26B43"/>
          </p15:clr>
        </p15:guide>
        <p15:guide id="16" pos="4608" userDrawn="1">
          <p15:clr>
            <a:srgbClr val="F26B43"/>
          </p15:clr>
        </p15:guide>
        <p15:guide id="17" pos="4920" userDrawn="1">
          <p15:clr>
            <a:srgbClr val="F26B43"/>
          </p15:clr>
        </p15:guide>
        <p15:guide id="18" pos="5064" userDrawn="1">
          <p15:clr>
            <a:srgbClr val="F26B43"/>
          </p15:clr>
        </p15:guide>
        <p15:guide id="19" pos="5856" userDrawn="1">
          <p15:clr>
            <a:srgbClr val="F26B43"/>
          </p15:clr>
        </p15:guide>
        <p15:guide id="20" pos="6000" userDrawn="1">
          <p15:clr>
            <a:srgbClr val="F26B43"/>
          </p15:clr>
        </p15:guide>
        <p15:guide id="21" orient="horz" pos="1296" userDrawn="1">
          <p15:clr>
            <a:srgbClr val="F26B43"/>
          </p15:clr>
        </p15:guide>
        <p15:guide id="22" orient="horz" pos="1728" userDrawn="1">
          <p15:clr>
            <a:srgbClr val="F26B43"/>
          </p15:clr>
        </p15:guide>
        <p15:guide id="23" pos="3768" userDrawn="1">
          <p15:clr>
            <a:srgbClr val="F26B43"/>
          </p15:clr>
        </p15:guide>
        <p15:guide id="24" pos="39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959145" y="5906728"/>
            <a:ext cx="1547053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64" r:id="rId7"/>
    <p:sldLayoutId id="2147483666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Proxima Nova Black" panose="02000506030000020004" pitchFamily="2" charset="0"/>
              </a:rPr>
              <a:t>JSX </a:t>
            </a:r>
            <a:br>
              <a:rPr lang="en-US" smtClean="0">
                <a:latin typeface="Proxima Nova Black" panose="02000506030000020004" pitchFamily="2" charset="0"/>
              </a:rPr>
            </a:br>
            <a:r>
              <a:rPr lang="en-US" smtClean="0">
                <a:latin typeface="Proxima Nova Black" panose="02000506030000020004" pitchFamily="2" charset="0"/>
              </a:rPr>
              <a:t>SPREAD </a:t>
            </a:r>
            <a:br>
              <a:rPr lang="en-US" smtClean="0">
                <a:latin typeface="Proxima Nova Black" panose="02000506030000020004" pitchFamily="2" charset="0"/>
              </a:rPr>
            </a:br>
            <a:r>
              <a:rPr lang="en-US" smtClean="0">
                <a:latin typeface="Proxima Nova Black" panose="02000506030000020004" pitchFamily="2" charset="0"/>
              </a:rPr>
              <a:t>ATTRIBUTES</a:t>
            </a:r>
            <a:endParaRPr lang="en-US" sz="12000">
              <a:latin typeface="Proxima Nova Black" panose="02000506030000020004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By Davyd Manzhula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5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smtClean="0"/>
              <a:t>REST</a:t>
            </a:r>
            <a:br>
              <a:rPr lang="en-US" sz="9600" b="1" smtClean="0"/>
            </a:br>
            <a:r>
              <a:rPr lang="en-US" sz="9600" b="1" smtClean="0"/>
              <a:t>OPERATOR</a:t>
            </a:r>
            <a:endParaRPr lang="uk-UA" sz="96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319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REST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685800" y="1709062"/>
            <a:ext cx="10807700" cy="4488537"/>
          </a:xfrm>
          <a:solidFill>
            <a:schemeClr val="bg1"/>
          </a:solidFill>
          <a:ln>
            <a:noFill/>
          </a:ln>
          <a:effectLst>
            <a:outerShdw blurRad="304800" algn="ctr" rotWithShape="0">
              <a:prstClr val="black">
                <a:alpha val="20000"/>
              </a:prstClr>
            </a:outerShdw>
          </a:effectLst>
        </p:spPr>
        <p:txBody>
          <a:bodyPr lIns="144000" tIns="144000" rIns="144000" bIns="144000"/>
          <a:lstStyle/>
          <a:p>
            <a:r>
              <a:rPr lang="en-US" sz="2800" b="1" smtClean="0">
                <a:latin typeface="Consolas" panose="020B0609020204030204" pitchFamily="49" charset="0"/>
              </a:rPr>
              <a:t>let </a:t>
            </a:r>
            <a:r>
              <a:rPr lang="en-US" sz="2800" smtClean="0">
                <a:latin typeface="Consolas" panose="020B0609020204030204" pitchFamily="49" charset="0"/>
              </a:rPr>
              <a:t>log </a:t>
            </a:r>
            <a:r>
              <a:rPr lang="en-US" sz="2800">
                <a:latin typeface="Consolas" panose="020B0609020204030204" pitchFamily="49" charset="0"/>
              </a:rPr>
              <a:t>= </a:t>
            </a:r>
            <a:r>
              <a:rPr lang="en-US" sz="2800" b="1">
                <a:latin typeface="Consolas" panose="020B0609020204030204" pitchFamily="49" charset="0"/>
              </a:rPr>
              <a:t>function</a:t>
            </a:r>
            <a:r>
              <a:rPr lang="en-US" sz="2800">
                <a:latin typeface="Consolas" panose="020B0609020204030204" pitchFamily="49" charset="0"/>
              </a:rPr>
              <a:t>(a, b, ...rest) {</a:t>
            </a:r>
          </a:p>
          <a:p>
            <a:r>
              <a:rPr lang="en-US" sz="2800">
                <a:latin typeface="Consolas" panose="020B0609020204030204" pitchFamily="49" charset="0"/>
              </a:rPr>
              <a:t>  console.log(a, b, rest);</a:t>
            </a:r>
          </a:p>
          <a:p>
            <a:r>
              <a:rPr lang="en-US" sz="2800" smtClean="0">
                <a:latin typeface="Consolas" panose="020B0609020204030204" pitchFamily="49" charset="0"/>
              </a:rPr>
              <a:t>};</a:t>
            </a:r>
            <a:endParaRPr lang="en-US" sz="2800">
              <a:latin typeface="Consolas" panose="020B0609020204030204" pitchFamily="49" charset="0"/>
            </a:endParaRP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 smtClean="0">
                <a:latin typeface="Consolas" panose="020B0609020204030204" pitchFamily="49" charset="0"/>
              </a:rPr>
              <a:t>log(1, 2, 3, 4, 5, 6);</a:t>
            </a:r>
          </a:p>
          <a:p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// 1, 2, [3, 4, 5, 6];</a:t>
            </a:r>
            <a:endParaRPr lang="uk-UA" sz="280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REST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685800" y="1709062"/>
            <a:ext cx="10807700" cy="4488537"/>
          </a:xfrm>
          <a:solidFill>
            <a:schemeClr val="bg1"/>
          </a:solidFill>
          <a:ln>
            <a:noFill/>
          </a:ln>
          <a:effectLst>
            <a:outerShdw blurRad="304800" algn="ctr" rotWithShape="0">
              <a:prstClr val="black">
                <a:alpha val="20000"/>
              </a:prstClr>
            </a:outerShdw>
          </a:effectLst>
        </p:spPr>
        <p:txBody>
          <a:bodyPr lIns="144000" tIns="144000" rIns="144000" bIns="144000"/>
          <a:lstStyle/>
          <a:p>
            <a:r>
              <a:rPr lang="en-US" sz="2800" b="1">
                <a:latin typeface="Consolas" panose="020B0609020204030204" pitchFamily="49" charset="0"/>
              </a:rPr>
              <a:t>function</a:t>
            </a:r>
            <a:r>
              <a:rPr lang="en-US" sz="2800">
                <a:latin typeface="Consolas" panose="020B0609020204030204" pitchFamily="49" charset="0"/>
              </a:rPr>
              <a:t> f(...[a, b, c]) {</a:t>
            </a:r>
          </a:p>
          <a:p>
            <a:r>
              <a:rPr lang="en-US" sz="2800">
                <a:latin typeface="Consolas" panose="020B0609020204030204" pitchFamily="49" charset="0"/>
              </a:rPr>
              <a:t>  </a:t>
            </a:r>
            <a:r>
              <a:rPr lang="en-US" sz="2800" b="1">
                <a:latin typeface="Consolas" panose="020B0609020204030204" pitchFamily="49" charset="0"/>
              </a:rPr>
              <a:t>return</a:t>
            </a:r>
            <a:r>
              <a:rPr lang="en-US" sz="2800">
                <a:latin typeface="Consolas" panose="020B0609020204030204" pitchFamily="49" charset="0"/>
              </a:rPr>
              <a:t> a + b + c;</a:t>
            </a:r>
          </a:p>
          <a:p>
            <a:r>
              <a:rPr lang="en-US" sz="2800">
                <a:latin typeface="Consolas" panose="020B0609020204030204" pitchFamily="49" charset="0"/>
              </a:rPr>
              <a:t>}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f(1</a:t>
            </a:r>
            <a:r>
              <a:rPr lang="en-US" sz="2800" smtClean="0">
                <a:latin typeface="Consolas" panose="020B0609020204030204" pitchFamily="49" charset="0"/>
              </a:rPr>
              <a:t>);           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NaN</a:t>
            </a:r>
          </a:p>
          <a:p>
            <a:r>
              <a:rPr lang="en-US" sz="2800" smtClean="0">
                <a:latin typeface="Consolas" panose="020B0609020204030204" pitchFamily="49" charset="0"/>
              </a:rPr>
              <a:t>f(1</a:t>
            </a:r>
            <a:r>
              <a:rPr lang="en-US" sz="2800">
                <a:latin typeface="Consolas" panose="020B0609020204030204" pitchFamily="49" charset="0"/>
              </a:rPr>
              <a:t>, 2, </a:t>
            </a:r>
            <a:r>
              <a:rPr lang="en-US" sz="2800">
                <a:latin typeface="Consolas" panose="020B0609020204030204" pitchFamily="49" charset="0"/>
              </a:rPr>
              <a:t>3</a:t>
            </a:r>
            <a:r>
              <a:rPr lang="en-US" sz="2800" smtClean="0">
                <a:latin typeface="Consolas" panose="020B0609020204030204" pitchFamily="49" charset="0"/>
              </a:rPr>
              <a:t>);     </a:t>
            </a:r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en-US" sz="2800">
                <a:latin typeface="Consolas" panose="020B0609020204030204" pitchFamily="49" charset="0"/>
              </a:rPr>
              <a:t>f(1, 2, 3, </a:t>
            </a:r>
            <a:r>
              <a:rPr lang="en-US" sz="2800">
                <a:latin typeface="Consolas" panose="020B0609020204030204" pitchFamily="49" charset="0"/>
              </a:rPr>
              <a:t>4</a:t>
            </a:r>
            <a:r>
              <a:rPr lang="en-US" sz="2800" smtClean="0">
                <a:latin typeface="Consolas" panose="020B0609020204030204" pitchFamily="49" charset="0"/>
              </a:rPr>
              <a:t>);  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6</a:t>
            </a:r>
            <a:endParaRPr lang="uk-UA" sz="280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88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smtClean="0"/>
              <a:t>SPREAD</a:t>
            </a:r>
            <a:br>
              <a:rPr lang="en-US" sz="9600" b="1" smtClean="0"/>
            </a:br>
            <a:r>
              <a:rPr lang="en-US" sz="9600" b="1" smtClean="0"/>
              <a:t>OPERATOR</a:t>
            </a:r>
            <a:br>
              <a:rPr lang="en-US" sz="9600" b="1" smtClean="0"/>
            </a:br>
            <a:r>
              <a:rPr lang="en-US" sz="9600" b="1" smtClean="0"/>
              <a:t>IN JSX</a:t>
            </a:r>
            <a:endParaRPr lang="uk-UA" sz="96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1511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685800" y="609600"/>
            <a:ext cx="10807700" cy="5587999"/>
          </a:xfrm>
          <a:solidFill>
            <a:schemeClr val="bg1"/>
          </a:solidFill>
          <a:ln>
            <a:noFill/>
          </a:ln>
          <a:effectLst>
            <a:outerShdw blurRad="304800" algn="ctr" rotWithShape="0">
              <a:prstClr val="black">
                <a:alpha val="20000"/>
              </a:prstClr>
            </a:outerShdw>
          </a:effectLst>
        </p:spPr>
        <p:txBody>
          <a:bodyPr lIns="144000" tIns="144000" rIns="144000" bIns="144000"/>
          <a:lstStyle/>
          <a:p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// Before</a:t>
            </a:r>
          </a:p>
          <a:p>
            <a:r>
              <a:rPr lang="en-US" sz="2800" b="1" smtClean="0">
                <a:latin typeface="Consolas" panose="020B0609020204030204" pitchFamily="49" charset="0"/>
              </a:rPr>
              <a:t>return</a:t>
            </a:r>
            <a:r>
              <a:rPr lang="en-US" sz="2800" smtClean="0">
                <a:latin typeface="Consolas" panose="020B0609020204030204" pitchFamily="49" charset="0"/>
              </a:rPr>
              <a:t> </a:t>
            </a:r>
            <a:r>
              <a:rPr lang="en-US" sz="2800">
                <a:latin typeface="Consolas" panose="020B0609020204030204" pitchFamily="49" charset="0"/>
              </a:rPr>
              <a:t>&lt;</a:t>
            </a:r>
            <a:r>
              <a:rPr lang="en-US" sz="2800" b="1">
                <a:latin typeface="Consolas" panose="020B0609020204030204" pitchFamily="49" charset="0"/>
              </a:rPr>
              <a:t>Component</a:t>
            </a:r>
            <a:r>
              <a:rPr lang="en-US" sz="2800">
                <a:latin typeface="Consolas" panose="020B0609020204030204" pitchFamily="49" charset="0"/>
              </a:rPr>
              <a:t> foo={x} bar={y} /&gt;;</a:t>
            </a:r>
            <a:endParaRPr lang="uk-UA" sz="280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endParaRPr lang="en-US" sz="2800" b="1" smtClean="0">
              <a:latin typeface="Consolas" panose="020B0609020204030204" pitchFamily="49" charset="0"/>
            </a:endParaRPr>
          </a:p>
          <a:p>
            <a:endParaRPr lang="en-US" sz="2800" b="1">
              <a:latin typeface="Consolas" panose="020B0609020204030204" pitchFamily="49" charset="0"/>
            </a:endParaRPr>
          </a:p>
          <a:p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// After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800" b="1" smtClean="0">
                <a:latin typeface="Consolas" panose="020B0609020204030204" pitchFamily="49" charset="0"/>
              </a:rPr>
              <a:t>let</a:t>
            </a:r>
            <a:r>
              <a:rPr lang="en-US" sz="2800" smtClean="0">
                <a:latin typeface="Consolas" panose="020B0609020204030204" pitchFamily="49" charset="0"/>
              </a:rPr>
              <a:t> props </a:t>
            </a:r>
            <a:r>
              <a:rPr lang="en-US" sz="2800">
                <a:latin typeface="Consolas" panose="020B0609020204030204" pitchFamily="49" charset="0"/>
              </a:rPr>
              <a:t>= {};</a:t>
            </a:r>
          </a:p>
          <a:p>
            <a:r>
              <a:rPr lang="en-US" sz="2800" smtClean="0">
                <a:latin typeface="Consolas" panose="020B0609020204030204" pitchFamily="49" charset="0"/>
              </a:rPr>
              <a:t>props.foo </a:t>
            </a:r>
            <a:r>
              <a:rPr lang="en-US" sz="2800">
                <a:latin typeface="Consolas" panose="020B0609020204030204" pitchFamily="49" charset="0"/>
              </a:rPr>
              <a:t>= x;</a:t>
            </a:r>
          </a:p>
          <a:p>
            <a:r>
              <a:rPr lang="en-US" sz="2800" smtClean="0">
                <a:latin typeface="Consolas" panose="020B0609020204030204" pitchFamily="49" charset="0"/>
              </a:rPr>
              <a:t>props.bar </a:t>
            </a:r>
            <a:r>
              <a:rPr lang="en-US" sz="2800">
                <a:latin typeface="Consolas" panose="020B0609020204030204" pitchFamily="49" charset="0"/>
              </a:rPr>
              <a:t>= y;</a:t>
            </a:r>
          </a:p>
          <a:p>
            <a:r>
              <a:rPr lang="en-US" sz="2800" b="1" smtClean="0">
                <a:latin typeface="Consolas" panose="020B0609020204030204" pitchFamily="49" charset="0"/>
              </a:rPr>
              <a:t>return</a:t>
            </a:r>
            <a:r>
              <a:rPr lang="en-US" sz="2800" smtClean="0">
                <a:latin typeface="Consolas" panose="020B0609020204030204" pitchFamily="49" charset="0"/>
              </a:rPr>
              <a:t> &lt;</a:t>
            </a:r>
            <a:r>
              <a:rPr lang="en-US" sz="2800" b="1" smtClean="0">
                <a:latin typeface="Consolas" panose="020B0609020204030204" pitchFamily="49" charset="0"/>
              </a:rPr>
              <a:t>Component </a:t>
            </a:r>
            <a:r>
              <a:rPr lang="en-US" sz="2800" smtClean="0">
                <a:latin typeface="Consolas" panose="020B0609020204030204" pitchFamily="49" charset="0"/>
              </a:rPr>
              <a:t>{...</a:t>
            </a:r>
            <a:r>
              <a:rPr lang="en-US" sz="2800">
                <a:latin typeface="Consolas" panose="020B0609020204030204" pitchFamily="49" charset="0"/>
              </a:rPr>
              <a:t>props} /&gt;;</a:t>
            </a:r>
            <a:endParaRPr lang="uk-UA" sz="280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38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685800" y="533400"/>
            <a:ext cx="10807700" cy="5765800"/>
          </a:xfrm>
          <a:solidFill>
            <a:schemeClr val="bg1"/>
          </a:solidFill>
          <a:ln>
            <a:noFill/>
          </a:ln>
          <a:effectLst>
            <a:outerShdw blurRad="304800" algn="ctr" rotWithShape="0">
              <a:prstClr val="black">
                <a:alpha val="20000"/>
              </a:prstClr>
            </a:outerShdw>
          </a:effectLst>
        </p:spPr>
        <p:txBody>
          <a:bodyPr lIns="144000" tIns="144000" rIns="144000" bIns="144000"/>
          <a:lstStyle/>
          <a:p>
            <a:r>
              <a:rPr lang="en-US" sz="1800" b="1" smtClean="0">
                <a:latin typeface="Consolas" panose="020B0609020204030204" pitchFamily="49" charset="0"/>
              </a:rPr>
              <a:t>let</a:t>
            </a:r>
            <a:r>
              <a:rPr lang="en-US" sz="1800" smtClean="0">
                <a:latin typeface="Consolas" panose="020B0609020204030204" pitchFamily="49" charset="0"/>
              </a:rPr>
              <a:t> { </a:t>
            </a:r>
            <a:r>
              <a:rPr lang="en-US" sz="1800">
                <a:latin typeface="Consolas" panose="020B0609020204030204" pitchFamily="49" charset="0"/>
              </a:rPr>
              <a:t>checked, title, ...other } = props;</a:t>
            </a:r>
          </a:p>
          <a:p>
            <a:r>
              <a:rPr lang="en-US" sz="1800" b="1">
                <a:latin typeface="Consolas" panose="020B0609020204030204" pitchFamily="49" charset="0"/>
              </a:rPr>
              <a:t>let</a:t>
            </a: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smtClean="0">
                <a:latin typeface="Consolas" panose="020B0609020204030204" pitchFamily="49" charset="0"/>
              </a:rPr>
              <a:t>fancyClass </a:t>
            </a:r>
            <a:r>
              <a:rPr lang="en-US" sz="1800">
                <a:latin typeface="Consolas" panose="020B0609020204030204" pitchFamily="49" charset="0"/>
              </a:rPr>
              <a:t>= checked </a:t>
            </a:r>
            <a:r>
              <a:rPr lang="en-US" sz="1800" b="1">
                <a:latin typeface="Consolas" panose="020B0609020204030204" pitchFamily="49" charset="0"/>
              </a:rPr>
              <a:t>?</a:t>
            </a:r>
            <a:r>
              <a:rPr lang="en-US" sz="1800">
                <a:latin typeface="Consolas" panose="020B0609020204030204" pitchFamily="49" charset="0"/>
              </a:rPr>
              <a:t> 'FancyChecked' </a:t>
            </a:r>
            <a:r>
              <a:rPr lang="en-US" sz="1800" b="1">
                <a:latin typeface="Consolas" panose="020B0609020204030204" pitchFamily="49" charset="0"/>
              </a:rPr>
              <a:t>:</a:t>
            </a:r>
            <a:r>
              <a:rPr lang="en-US" sz="1800">
                <a:latin typeface="Consolas" panose="020B0609020204030204" pitchFamily="49" charset="0"/>
              </a:rPr>
              <a:t> 'FancyUnchecked';</a:t>
            </a:r>
          </a:p>
          <a:p>
            <a:r>
              <a:rPr lang="en-US" sz="1800" b="1">
                <a:latin typeface="Consolas" panose="020B0609020204030204" pitchFamily="49" charset="0"/>
              </a:rPr>
              <a:t>let</a:t>
            </a: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smtClean="0">
                <a:latin typeface="Consolas" panose="020B0609020204030204" pitchFamily="49" charset="0"/>
              </a:rPr>
              <a:t>fancyTitle </a:t>
            </a:r>
            <a:r>
              <a:rPr lang="en-US" sz="1800">
                <a:latin typeface="Consolas" panose="020B0609020204030204" pitchFamily="49" charset="0"/>
              </a:rPr>
              <a:t>= checked </a:t>
            </a:r>
            <a:r>
              <a:rPr lang="en-US" sz="1800" b="1">
                <a:latin typeface="Consolas" panose="020B0609020204030204" pitchFamily="49" charset="0"/>
              </a:rPr>
              <a:t>?</a:t>
            </a:r>
            <a:r>
              <a:rPr lang="en-US" sz="1800">
                <a:latin typeface="Consolas" panose="020B0609020204030204" pitchFamily="49" charset="0"/>
              </a:rPr>
              <a:t> 'X ' + title </a:t>
            </a:r>
            <a:r>
              <a:rPr lang="en-US" sz="1800" b="1">
                <a:latin typeface="Consolas" panose="020B0609020204030204" pitchFamily="49" charset="0"/>
              </a:rPr>
              <a:t>:</a:t>
            </a:r>
            <a:r>
              <a:rPr lang="en-US" sz="1800">
                <a:latin typeface="Consolas" panose="020B0609020204030204" pitchFamily="49" charset="0"/>
              </a:rPr>
              <a:t> 'O ' + title;</a:t>
            </a:r>
          </a:p>
          <a:p>
            <a:r>
              <a:rPr lang="en-US" sz="1800">
                <a:latin typeface="Consolas" panose="020B0609020204030204" pitchFamily="49" charset="0"/>
              </a:rPr>
              <a:t>return (</a:t>
            </a:r>
          </a:p>
          <a:p>
            <a:r>
              <a:rPr lang="en-US" sz="1800">
                <a:latin typeface="Consolas" panose="020B0609020204030204" pitchFamily="49" charset="0"/>
              </a:rPr>
              <a:t>  &lt;label&gt;</a:t>
            </a:r>
          </a:p>
          <a:p>
            <a:r>
              <a:rPr lang="en-US" sz="1800">
                <a:latin typeface="Consolas" panose="020B0609020204030204" pitchFamily="49" charset="0"/>
              </a:rPr>
              <a:t>    </a:t>
            </a:r>
            <a:r>
              <a:rPr lang="en-US" sz="1800">
                <a:latin typeface="Consolas" panose="020B0609020204030204" pitchFamily="49" charset="0"/>
              </a:rPr>
              <a:t>&lt;</a:t>
            </a:r>
            <a:r>
              <a:rPr lang="en-US" sz="1800" smtClean="0">
                <a:latin typeface="Consolas" panose="020B0609020204030204" pitchFamily="49" charset="0"/>
              </a:rPr>
              <a:t>input</a:t>
            </a:r>
          </a:p>
          <a:p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smtClean="0">
                <a:latin typeface="Consolas" panose="020B0609020204030204" pitchFamily="49" charset="0"/>
              </a:rPr>
              <a:t>     checked</a:t>
            </a:r>
            <a:r>
              <a:rPr lang="en-US" sz="1800">
                <a:latin typeface="Consolas" panose="020B0609020204030204" pitchFamily="49" charset="0"/>
              </a:rPr>
              <a:t>={checked}</a:t>
            </a:r>
          </a:p>
          <a:p>
            <a:r>
              <a:rPr lang="en-US" sz="1800">
                <a:latin typeface="Consolas" panose="020B0609020204030204" pitchFamily="49" charset="0"/>
              </a:rPr>
              <a:t>      className={fancyClass}</a:t>
            </a:r>
          </a:p>
          <a:p>
            <a:r>
              <a:rPr lang="en-US" sz="1800">
                <a:latin typeface="Consolas" panose="020B0609020204030204" pitchFamily="49" charset="0"/>
              </a:rPr>
              <a:t>      type</a:t>
            </a:r>
            <a:r>
              <a:rPr lang="en-US" sz="1800">
                <a:latin typeface="Consolas" panose="020B0609020204030204" pitchFamily="49" charset="0"/>
              </a:rPr>
              <a:t>="</a:t>
            </a:r>
            <a:r>
              <a:rPr lang="en-US" sz="1800" smtClean="0">
                <a:latin typeface="Consolas" panose="020B0609020204030204" pitchFamily="49" charset="0"/>
              </a:rPr>
              <a:t>checkbox“</a:t>
            </a:r>
          </a:p>
          <a:p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smtClean="0">
                <a:latin typeface="Consolas" panose="020B0609020204030204" pitchFamily="49" charset="0"/>
              </a:rPr>
              <a:t>     </a:t>
            </a:r>
            <a:r>
              <a:rPr lang="en-US" sz="1800">
                <a:latin typeface="Consolas" panose="020B0609020204030204" pitchFamily="49" charset="0"/>
              </a:rPr>
              <a:t>{...</a:t>
            </a:r>
            <a:r>
              <a:rPr lang="en-US" sz="1800">
                <a:latin typeface="Consolas" panose="020B0609020204030204" pitchFamily="49" charset="0"/>
              </a:rPr>
              <a:t>other</a:t>
            </a:r>
            <a:r>
              <a:rPr lang="en-US" sz="1800" smtClean="0">
                <a:latin typeface="Consolas" panose="020B0609020204030204" pitchFamily="49" charset="0"/>
              </a:rPr>
              <a:t>}</a:t>
            </a:r>
            <a:endParaRPr lang="en-US" sz="1800">
              <a:latin typeface="Consolas" panose="020B0609020204030204" pitchFamily="49" charset="0"/>
            </a:endParaRPr>
          </a:p>
          <a:p>
            <a:r>
              <a:rPr lang="en-US" sz="1800">
                <a:latin typeface="Consolas" panose="020B0609020204030204" pitchFamily="49" charset="0"/>
              </a:rPr>
              <a:t>    /&gt;</a:t>
            </a:r>
          </a:p>
          <a:p>
            <a:r>
              <a:rPr lang="en-US" sz="1800">
                <a:latin typeface="Consolas" panose="020B0609020204030204" pitchFamily="49" charset="0"/>
              </a:rPr>
              <a:t>    {fancyTitle}</a:t>
            </a:r>
          </a:p>
          <a:p>
            <a:r>
              <a:rPr lang="en-US" sz="1800">
                <a:latin typeface="Consolas" panose="020B0609020204030204" pitchFamily="49" charset="0"/>
              </a:rPr>
              <a:t>  &lt;/label&gt;</a:t>
            </a:r>
          </a:p>
          <a:p>
            <a:r>
              <a:rPr lang="en-US" sz="1800">
                <a:latin typeface="Consolas" panose="020B0609020204030204" pitchFamily="49" charset="0"/>
              </a:rPr>
              <a:t>);</a:t>
            </a:r>
            <a:endParaRPr lang="uk-UA" sz="180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67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930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820400" cy="1271790"/>
          </a:xfrm>
        </p:spPr>
        <p:txBody>
          <a:bodyPr/>
          <a:lstStyle/>
          <a:p>
            <a:r>
              <a:rPr lang="en-US" smtClean="0"/>
              <a:t>AGENDA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2" name="TextBox 1"/>
          <p:cNvSpPr txBox="1"/>
          <p:nvPr/>
        </p:nvSpPr>
        <p:spPr>
          <a:xfrm>
            <a:off x="656823" y="2215166"/>
            <a:ext cx="10780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smtClean="0">
                <a:latin typeface="Proxima Nova Black" panose="020B0604020202020204" charset="0"/>
              </a:rPr>
              <a:t>JS Spread and Rest operators</a:t>
            </a:r>
            <a:endParaRPr lang="uk-UA" sz="3200" smtClean="0">
              <a:latin typeface="Proxima Nova Black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smtClean="0">
                <a:latin typeface="Proxima Nova Black" panose="020B0604020202020204" charset="0"/>
              </a:rPr>
              <a:t>JSX Spread and Rest operators</a:t>
            </a:r>
            <a:endParaRPr lang="en-US" sz="3200" smtClean="0">
              <a:latin typeface="Proxima Nova Black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3200" smtClean="0">
              <a:latin typeface="Proxima Nova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8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SPREAD / REST</a:t>
            </a:r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497164" y="1698395"/>
            <a:ext cx="11085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new operator </a:t>
            </a:r>
            <a:r>
              <a:rPr lang="uk-UA" sz="320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«</a:t>
            </a:r>
            <a:r>
              <a:rPr lang="en-US" sz="32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...</a:t>
            </a:r>
            <a:r>
              <a:rPr lang="uk-UA" sz="320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»</a:t>
            </a:r>
            <a:r>
              <a:rPr lang="en-US" sz="320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called </a:t>
            </a:r>
            <a:r>
              <a:rPr lang="en-US" sz="32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spread </a:t>
            </a:r>
            <a:r>
              <a:rPr lang="en-US" sz="320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 </a:t>
            </a:r>
            <a:r>
              <a:rPr lang="en-US" sz="3200" b="1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rest</a:t>
            </a:r>
            <a:r>
              <a:rPr lang="en-US" sz="320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depending on where and how it is used.</a:t>
            </a:r>
            <a:endParaRPr lang="uk-UA" sz="32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70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smtClean="0"/>
              <a:t>SPREAD OPERATOR</a:t>
            </a:r>
            <a:endParaRPr lang="uk-UA" sz="96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5838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SPREAD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685800" y="1709062"/>
            <a:ext cx="10807700" cy="4488537"/>
          </a:xfrm>
          <a:solidFill>
            <a:schemeClr val="bg1"/>
          </a:solidFill>
          <a:ln>
            <a:noFill/>
          </a:ln>
          <a:effectLst>
            <a:outerShdw blurRad="304800" algn="ctr" rotWithShape="0">
              <a:prstClr val="black">
                <a:alpha val="20000"/>
              </a:prstClr>
            </a:outerShdw>
          </a:effectLst>
        </p:spPr>
        <p:txBody>
          <a:bodyPr lIns="144000" tIns="144000" rIns="144000" bIns="144000"/>
          <a:lstStyle/>
          <a:p>
            <a:r>
              <a:rPr lang="en-US" sz="2800" b="1">
                <a:latin typeface="Consolas" panose="020B0609020204030204" pitchFamily="49" charset="0"/>
              </a:rPr>
              <a:t>function</a:t>
            </a:r>
            <a:r>
              <a:rPr lang="en-US" sz="2800">
                <a:latin typeface="Consolas" panose="020B0609020204030204" pitchFamily="49" charset="0"/>
              </a:rPr>
              <a:t> sum(x, y, z) {</a:t>
            </a:r>
          </a:p>
          <a:p>
            <a:r>
              <a:rPr lang="en-US" sz="2800">
                <a:latin typeface="Consolas" panose="020B0609020204030204" pitchFamily="49" charset="0"/>
              </a:rPr>
              <a:t>  return x + y + z;</a:t>
            </a:r>
          </a:p>
          <a:p>
            <a:r>
              <a:rPr lang="en-US" sz="2800" smtClean="0">
                <a:latin typeface="Consolas" panose="020B0609020204030204" pitchFamily="49" charset="0"/>
              </a:rPr>
              <a:t>}</a:t>
            </a:r>
            <a:endParaRPr lang="en-US" sz="2800">
              <a:latin typeface="Consolas" panose="020B0609020204030204" pitchFamily="49" charset="0"/>
            </a:endParaRPr>
          </a:p>
          <a:p>
            <a:r>
              <a:rPr lang="en-US" sz="2800" b="1">
                <a:latin typeface="Consolas" panose="020B0609020204030204" pitchFamily="49" charset="0"/>
              </a:rPr>
              <a:t>const</a:t>
            </a:r>
            <a:r>
              <a:rPr lang="en-US" sz="2800">
                <a:latin typeface="Consolas" panose="020B0609020204030204" pitchFamily="49" charset="0"/>
              </a:rPr>
              <a:t> numbers = [1, 2, </a:t>
            </a:r>
            <a:r>
              <a:rPr lang="en-US" sz="2800">
                <a:latin typeface="Consolas" panose="020B0609020204030204" pitchFamily="49" charset="0"/>
              </a:rPr>
              <a:t>3</a:t>
            </a:r>
            <a:r>
              <a:rPr lang="en-US" sz="2800" smtClean="0">
                <a:latin typeface="Consolas" panose="020B0609020204030204" pitchFamily="49" charset="0"/>
              </a:rPr>
              <a:t>];</a:t>
            </a: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sum.apply(</a:t>
            </a:r>
            <a:r>
              <a:rPr lang="en-US" sz="2800" b="1">
                <a:latin typeface="Consolas" panose="020B0609020204030204" pitchFamily="49" charset="0"/>
              </a:rPr>
              <a:t>null</a:t>
            </a:r>
            <a:r>
              <a:rPr lang="en-US" sz="2800">
                <a:latin typeface="Consolas" panose="020B0609020204030204" pitchFamily="49" charset="0"/>
              </a:rPr>
              <a:t>, numbers); 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6</a:t>
            </a:r>
            <a:endParaRPr lang="en-US" sz="2800">
              <a:latin typeface="Consolas" panose="020B0609020204030204" pitchFamily="49" charset="0"/>
            </a:endParaRPr>
          </a:p>
          <a:p>
            <a:r>
              <a:rPr lang="en-US" sz="2800" smtClean="0">
                <a:latin typeface="Consolas" panose="020B0609020204030204" pitchFamily="49" charset="0"/>
              </a:rPr>
              <a:t>sum(...numbers); </a:t>
            </a:r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// 6</a:t>
            </a:r>
            <a:endParaRPr lang="uk-UA" sz="280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59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SYNTAX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685800" y="1709062"/>
            <a:ext cx="10807700" cy="4488537"/>
          </a:xfrm>
          <a:solidFill>
            <a:schemeClr val="bg1"/>
          </a:solidFill>
          <a:ln>
            <a:noFill/>
          </a:ln>
          <a:effectLst>
            <a:outerShdw blurRad="304800" algn="ctr" rotWithShape="0">
              <a:prstClr val="black">
                <a:alpha val="20000"/>
              </a:prstClr>
            </a:outerShdw>
          </a:effectLst>
        </p:spPr>
        <p:txBody>
          <a:bodyPr lIns="144000" tIns="144000" rIns="144000" bIns="144000"/>
          <a:lstStyle/>
          <a:p>
            <a:r>
              <a:rPr lang="en-US" sz="26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// For </a:t>
            </a:r>
            <a:r>
              <a:rPr lang="en-US" sz="26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function </a:t>
            </a:r>
            <a:r>
              <a:rPr lang="en-US" sz="26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calls</a:t>
            </a:r>
            <a:r>
              <a:rPr lang="en-US" sz="26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</a:t>
            </a:r>
            <a:endParaRPr lang="en-US" sz="260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600">
                <a:latin typeface="Consolas" panose="020B0609020204030204" pitchFamily="49" charset="0"/>
              </a:rPr>
              <a:t>myFunction(...</a:t>
            </a:r>
            <a:r>
              <a:rPr lang="en-US" sz="2600">
                <a:latin typeface="Consolas" panose="020B0609020204030204" pitchFamily="49" charset="0"/>
              </a:rPr>
              <a:t>iterableObj</a:t>
            </a:r>
            <a:r>
              <a:rPr lang="en-US" sz="2600" smtClean="0">
                <a:latin typeface="Consolas" panose="020B0609020204030204" pitchFamily="49" charset="0"/>
              </a:rPr>
              <a:t>);</a:t>
            </a:r>
          </a:p>
          <a:p>
            <a:endParaRPr lang="en-US" sz="2600">
              <a:latin typeface="Consolas" panose="020B0609020204030204" pitchFamily="49" charset="0"/>
            </a:endParaRPr>
          </a:p>
          <a:p>
            <a:r>
              <a:rPr lang="en-US" sz="26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// For </a:t>
            </a:r>
            <a:r>
              <a:rPr lang="en-US" sz="26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array literals or </a:t>
            </a:r>
            <a:r>
              <a:rPr lang="en-US" sz="26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strings</a:t>
            </a:r>
            <a:r>
              <a:rPr lang="en-US" sz="26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</a:t>
            </a:r>
            <a:endParaRPr lang="en-US" sz="260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600">
                <a:latin typeface="Consolas" panose="020B0609020204030204" pitchFamily="49" charset="0"/>
              </a:rPr>
              <a:t>[...iterableObj, '4', 'five', </a:t>
            </a:r>
            <a:r>
              <a:rPr lang="en-US" sz="2600">
                <a:latin typeface="Consolas" panose="020B0609020204030204" pitchFamily="49" charset="0"/>
              </a:rPr>
              <a:t>6</a:t>
            </a:r>
            <a:r>
              <a:rPr lang="en-US" sz="2600" smtClean="0">
                <a:latin typeface="Consolas" panose="020B0609020204030204" pitchFamily="49" charset="0"/>
              </a:rPr>
              <a:t>];</a:t>
            </a:r>
          </a:p>
          <a:p>
            <a:endParaRPr lang="en-US" sz="2600">
              <a:latin typeface="Consolas" panose="020B0609020204030204" pitchFamily="49" charset="0"/>
            </a:endParaRPr>
          </a:p>
          <a:p>
            <a:r>
              <a:rPr lang="en-US" sz="26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// For </a:t>
            </a:r>
            <a:r>
              <a:rPr lang="en-US" sz="26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object </a:t>
            </a:r>
            <a:r>
              <a:rPr lang="en-US" sz="26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literals:</a:t>
            </a:r>
            <a:endParaRPr lang="en-US" sz="260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600">
                <a:latin typeface="Consolas" panose="020B0609020204030204" pitchFamily="49" charset="0"/>
              </a:rPr>
              <a:t>let objClone = { ...obj };</a:t>
            </a:r>
            <a:endParaRPr lang="uk-UA" sz="260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67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685800" y="673100"/>
            <a:ext cx="10807700" cy="5524499"/>
          </a:xfrm>
          <a:solidFill>
            <a:schemeClr val="bg1"/>
          </a:solidFill>
          <a:ln>
            <a:noFill/>
          </a:ln>
          <a:effectLst>
            <a:outerShdw blurRad="304800" algn="ctr" rotWithShape="0">
              <a:prstClr val="black">
                <a:alpha val="20000"/>
              </a:prstClr>
            </a:outerShdw>
          </a:effectLst>
        </p:spPr>
        <p:txBody>
          <a:bodyPr lIns="144000" tIns="144000" rIns="144000" bIns="144000"/>
          <a:lstStyle/>
          <a:p>
            <a:r>
              <a:rPr lang="en-US" sz="2600" b="1">
                <a:latin typeface="Consolas" panose="020B0609020204030204" pitchFamily="49" charset="0"/>
              </a:rPr>
              <a:t>let</a:t>
            </a:r>
            <a:r>
              <a:rPr lang="en-US" sz="2600">
                <a:latin typeface="Consolas" panose="020B0609020204030204" pitchFamily="49" charset="0"/>
              </a:rPr>
              <a:t> </a:t>
            </a:r>
            <a:r>
              <a:rPr lang="en-US" sz="2600" smtClean="0">
                <a:latin typeface="Consolas" panose="020B0609020204030204" pitchFamily="49" charset="0"/>
              </a:rPr>
              <a:t>foo = </a:t>
            </a:r>
            <a:r>
              <a:rPr lang="en-US" sz="2600">
                <a:latin typeface="Consolas" panose="020B0609020204030204" pitchFamily="49" charset="0"/>
              </a:rPr>
              <a:t>[4, 5, 6];</a:t>
            </a:r>
          </a:p>
          <a:p>
            <a:r>
              <a:rPr lang="en-US" sz="2600" b="1">
                <a:latin typeface="Consolas" panose="020B0609020204030204" pitchFamily="49" charset="0"/>
              </a:rPr>
              <a:t>let</a:t>
            </a:r>
            <a:r>
              <a:rPr lang="en-US" sz="2600">
                <a:latin typeface="Consolas" panose="020B0609020204030204" pitchFamily="49" charset="0"/>
              </a:rPr>
              <a:t> </a:t>
            </a:r>
            <a:r>
              <a:rPr lang="en-US" sz="2600" smtClean="0">
                <a:latin typeface="Consolas" panose="020B0609020204030204" pitchFamily="49" charset="0"/>
              </a:rPr>
              <a:t>numbers = </a:t>
            </a:r>
            <a:r>
              <a:rPr lang="en-US" sz="2600">
                <a:latin typeface="Consolas" panose="020B0609020204030204" pitchFamily="49" charset="0"/>
              </a:rPr>
              <a:t>[1, 2, 3</a:t>
            </a:r>
            <a:r>
              <a:rPr lang="en-US" sz="2600">
                <a:latin typeface="Consolas" panose="020B0609020204030204" pitchFamily="49" charset="0"/>
              </a:rPr>
              <a:t>, </a:t>
            </a:r>
            <a:r>
              <a:rPr lang="en-US" sz="2600" smtClean="0">
                <a:latin typeface="Consolas" panose="020B0609020204030204" pitchFamily="49" charset="0"/>
              </a:rPr>
              <a:t>...foo, </a:t>
            </a:r>
            <a:r>
              <a:rPr lang="en-US" sz="2600">
                <a:latin typeface="Consolas" panose="020B0609020204030204" pitchFamily="49" charset="0"/>
              </a:rPr>
              <a:t>7, 8, 9];</a:t>
            </a:r>
          </a:p>
          <a:p>
            <a:r>
              <a:rPr lang="en-US" sz="26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// [1, 2, 3, 4, 5, 6, 7, 8, </a:t>
            </a:r>
            <a:r>
              <a:rPr lang="en-US" sz="26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9</a:t>
            </a:r>
            <a:r>
              <a:rPr lang="en-US" sz="26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]</a:t>
            </a:r>
            <a:endParaRPr lang="uk-UA" sz="2600" smtClean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endParaRPr lang="en-US" sz="2600" b="1" smtClean="0">
              <a:latin typeface="Consolas" panose="020B0609020204030204" pitchFamily="49" charset="0"/>
            </a:endParaRPr>
          </a:p>
          <a:p>
            <a:r>
              <a:rPr lang="en-US" sz="2600" b="1" smtClean="0">
                <a:latin typeface="Consolas" panose="020B0609020204030204" pitchFamily="49" charset="0"/>
              </a:rPr>
              <a:t>let</a:t>
            </a:r>
            <a:r>
              <a:rPr lang="en-US" sz="2600" smtClean="0">
                <a:latin typeface="Consolas" panose="020B0609020204030204" pitchFamily="49" charset="0"/>
              </a:rPr>
              <a:t> copy = [...numbers];</a:t>
            </a:r>
            <a:endParaRPr lang="en-US" sz="2600">
              <a:latin typeface="Consolas" panose="020B0609020204030204" pitchFamily="49" charset="0"/>
            </a:endParaRPr>
          </a:p>
          <a:p>
            <a:r>
              <a:rPr lang="en-US" sz="26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// [1, 2, 3, 4, 5, 6, 7, 8, 9]</a:t>
            </a:r>
            <a:endParaRPr lang="uk-UA" sz="260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endParaRPr lang="en-US" sz="2600" smtClean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600" smtClean="0">
                <a:latin typeface="Consolas" panose="020B0609020204030204" pitchFamily="49" charset="0"/>
              </a:rPr>
              <a:t>numbers == copy</a:t>
            </a:r>
          </a:p>
          <a:p>
            <a:r>
              <a:rPr lang="en-US" sz="26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// false</a:t>
            </a:r>
            <a:endParaRPr lang="uk-UA" sz="260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86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487038" y="469900"/>
            <a:ext cx="11205224" cy="5880099"/>
          </a:xfrm>
          <a:solidFill>
            <a:schemeClr val="bg1"/>
          </a:solidFill>
          <a:ln>
            <a:noFill/>
          </a:ln>
          <a:effectLst>
            <a:outerShdw blurRad="304800" algn="ctr" rotWithShape="0">
              <a:prstClr val="black">
                <a:alpha val="20000"/>
              </a:prstClr>
            </a:outerShdw>
          </a:effectLst>
        </p:spPr>
        <p:txBody>
          <a:bodyPr lIns="144000" tIns="144000" rIns="144000" bIns="144000"/>
          <a:lstStyle/>
          <a:p>
            <a:r>
              <a:rPr lang="en-US" sz="1800" b="1">
                <a:latin typeface="Consolas" panose="020B0609020204030204" pitchFamily="49" charset="0"/>
              </a:rPr>
              <a:t>let</a:t>
            </a: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smtClean="0">
                <a:latin typeface="Consolas" panose="020B0609020204030204" pitchFamily="49" charset="0"/>
              </a:rPr>
              <a:t>defaults = {</a:t>
            </a:r>
          </a:p>
          <a:p>
            <a:r>
              <a:rPr lang="en-US" sz="1800" smtClean="0">
                <a:latin typeface="Consolas" panose="020B0609020204030204" pitchFamily="49" charset="0"/>
              </a:rPr>
              <a:t>    host: ‘localhost’,</a:t>
            </a:r>
          </a:p>
          <a:p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smtClean="0">
                <a:latin typeface="Consolas" panose="020B0609020204030204" pitchFamily="49" charset="0"/>
              </a:rPr>
              <a:t>   token: null,</a:t>
            </a:r>
          </a:p>
          <a:p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smtClean="0">
                <a:latin typeface="Consolas" panose="020B0609020204030204" pitchFamily="49" charset="0"/>
              </a:rPr>
              <a:t>   level: 3</a:t>
            </a:r>
            <a:endParaRPr lang="en-US" sz="1800">
              <a:latin typeface="Consolas" panose="020B0609020204030204" pitchFamily="49" charset="0"/>
            </a:endParaRPr>
          </a:p>
          <a:p>
            <a:r>
              <a:rPr lang="en-US" sz="1800" smtClean="0">
                <a:latin typeface="Consolas" panose="020B0609020204030204" pitchFamily="49" charset="0"/>
              </a:rPr>
              <a:t>};</a:t>
            </a:r>
          </a:p>
          <a:p>
            <a:r>
              <a:rPr lang="en-US" sz="1800" b="1" smtClean="0">
                <a:latin typeface="Consolas" panose="020B0609020204030204" pitchFamily="49" charset="0"/>
              </a:rPr>
              <a:t>let</a:t>
            </a:r>
            <a:r>
              <a:rPr lang="en-US" sz="1800" smtClean="0">
                <a:latin typeface="Consolas" panose="020B0609020204030204" pitchFamily="49" charset="0"/>
              </a:rPr>
              <a:t> storage = {</a:t>
            </a:r>
            <a:endParaRPr lang="en-US" sz="1800">
              <a:latin typeface="Consolas" panose="020B0609020204030204" pitchFamily="49" charset="0"/>
            </a:endParaRPr>
          </a:p>
          <a:p>
            <a:r>
              <a:rPr lang="en-US" sz="1800">
                <a:latin typeface="Consolas" panose="020B0609020204030204" pitchFamily="49" charset="0"/>
              </a:rPr>
              <a:t>    token</a:t>
            </a:r>
            <a:r>
              <a:rPr lang="en-US" sz="1800">
                <a:latin typeface="Consolas" panose="020B0609020204030204" pitchFamily="49" charset="0"/>
              </a:rPr>
              <a:t>: </a:t>
            </a:r>
            <a:r>
              <a:rPr lang="en-US" sz="1800" smtClean="0">
                <a:latin typeface="Consolas" panose="020B0609020204030204" pitchFamily="49" charset="0"/>
              </a:rPr>
              <a:t>‘dg2sp6rwvi24mdj3’,</a:t>
            </a:r>
            <a:endParaRPr lang="en-US" sz="1800">
              <a:latin typeface="Consolas" panose="020B0609020204030204" pitchFamily="49" charset="0"/>
            </a:endParaRPr>
          </a:p>
          <a:p>
            <a:r>
              <a:rPr lang="en-US" sz="1800" smtClean="0">
                <a:latin typeface="Consolas" panose="020B0609020204030204" pitchFamily="49" charset="0"/>
              </a:rPr>
              <a:t>};</a:t>
            </a:r>
            <a:endParaRPr lang="en-US" sz="1800">
              <a:latin typeface="Consolas" panose="020B0609020204030204" pitchFamily="49" charset="0"/>
            </a:endParaRPr>
          </a:p>
          <a:p>
            <a:r>
              <a:rPr lang="en-US" sz="1800" b="1" smtClean="0">
                <a:latin typeface="Consolas" panose="020B0609020204030204" pitchFamily="49" charset="0"/>
              </a:rPr>
              <a:t>let</a:t>
            </a:r>
            <a:r>
              <a:rPr lang="en-US" sz="1800" smtClean="0">
                <a:latin typeface="Consolas" panose="020B0609020204030204" pitchFamily="49" charset="0"/>
              </a:rPr>
              <a:t> config = {...defaults, ...storage};</a:t>
            </a:r>
          </a:p>
          <a:p>
            <a:r>
              <a:rPr 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// {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//     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host: ‘localhost’,</a:t>
            </a:r>
          </a:p>
          <a:p>
            <a:r>
              <a:rPr 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//     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token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 ‘</a:t>
            </a:r>
            <a:r>
              <a:rPr 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dg2sp6rwvi24mdj3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’,</a:t>
            </a:r>
          </a:p>
          <a:p>
            <a:r>
              <a:rPr 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//     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level: 3</a:t>
            </a:r>
          </a:p>
          <a:p>
            <a:r>
              <a:rPr lang="en-US"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// }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94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487038" y="469900"/>
            <a:ext cx="11205224" cy="5880099"/>
          </a:xfrm>
          <a:solidFill>
            <a:schemeClr val="bg1"/>
          </a:solidFill>
          <a:ln>
            <a:noFill/>
          </a:ln>
          <a:effectLst>
            <a:outerShdw blurRad="304800" algn="ctr" rotWithShape="0">
              <a:prstClr val="black">
                <a:alpha val="20000"/>
              </a:prstClr>
            </a:outerShdw>
          </a:effectLst>
        </p:spPr>
        <p:txBody>
          <a:bodyPr lIns="144000" tIns="144000" rIns="144000" bIns="144000"/>
          <a:lstStyle/>
          <a:p>
            <a:r>
              <a:rPr lang="en-US" sz="2800" b="1">
                <a:latin typeface="Consolas" panose="020B0609020204030204" pitchFamily="49" charset="0"/>
              </a:rPr>
              <a:t>let</a:t>
            </a:r>
            <a:r>
              <a:rPr lang="en-US" sz="2800">
                <a:latin typeface="Consolas" panose="020B0609020204030204" pitchFamily="49" charset="0"/>
              </a:rPr>
              <a:t> </a:t>
            </a:r>
            <a:r>
              <a:rPr lang="en-US" sz="2800" smtClean="0">
                <a:latin typeface="Consolas" panose="020B0609020204030204" pitchFamily="49" charset="0"/>
              </a:rPr>
              <a:t>arr </a:t>
            </a:r>
            <a:r>
              <a:rPr lang="en-US" sz="2800">
                <a:latin typeface="Consolas" panose="020B0609020204030204" pitchFamily="49" charset="0"/>
              </a:rPr>
              <a:t>= [1, 2, 3, 4];</a:t>
            </a:r>
          </a:p>
          <a:p>
            <a:r>
              <a:rPr lang="en-US" sz="2800" b="1">
                <a:latin typeface="Consolas" panose="020B0609020204030204" pitchFamily="49" charset="0"/>
              </a:rPr>
              <a:t>let</a:t>
            </a:r>
            <a:r>
              <a:rPr lang="en-US" sz="2800">
                <a:latin typeface="Consolas" panose="020B0609020204030204" pitchFamily="49" charset="0"/>
              </a:rPr>
              <a:t> </a:t>
            </a:r>
            <a:r>
              <a:rPr lang="en-US" sz="2800" smtClean="0">
                <a:latin typeface="Consolas" panose="020B0609020204030204" pitchFamily="49" charset="0"/>
              </a:rPr>
              <a:t>obj </a:t>
            </a:r>
            <a:r>
              <a:rPr lang="en-US" sz="2800">
                <a:latin typeface="Consolas" panose="020B0609020204030204" pitchFamily="49" charset="0"/>
              </a:rPr>
              <a:t>= {key1: 100, key2: 200};</a:t>
            </a:r>
          </a:p>
          <a:p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[...arr, ...obj]</a:t>
            </a: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// Uncaught TypeError: object is 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not </a:t>
            </a:r>
            <a:r>
              <a:rPr 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iterable</a:t>
            </a:r>
            <a:endParaRPr lang="en-US" sz="2800">
              <a:latin typeface="Consolas" panose="020B0609020204030204" pitchFamily="49" charset="0"/>
            </a:endParaRPr>
          </a:p>
          <a:p>
            <a:endParaRPr lang="en-US" sz="2800" smtClean="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{</a:t>
            </a:r>
            <a:r>
              <a:rPr lang="en-US" sz="2800" smtClean="0">
                <a:latin typeface="Consolas" panose="020B0609020204030204" pitchFamily="49" charset="0"/>
              </a:rPr>
              <a:t>...</a:t>
            </a:r>
            <a:r>
              <a:rPr lang="en-US" sz="2800">
                <a:latin typeface="Consolas" panose="020B0609020204030204" pitchFamily="49" charset="0"/>
              </a:rPr>
              <a:t>arr, </a:t>
            </a:r>
            <a:r>
              <a:rPr lang="en-US" sz="2800">
                <a:latin typeface="Consolas" panose="020B0609020204030204" pitchFamily="49" charset="0"/>
              </a:rPr>
              <a:t>...</a:t>
            </a:r>
            <a:r>
              <a:rPr lang="en-US" sz="2800" smtClean="0">
                <a:latin typeface="Consolas" panose="020B0609020204030204" pitchFamily="49" charset="0"/>
              </a:rPr>
              <a:t>obj}</a:t>
            </a:r>
          </a:p>
          <a:p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// {0: 1, 1: 2, 2: 3, 3: 4, key1: 100, key2: 200}</a:t>
            </a:r>
          </a:p>
        </p:txBody>
      </p:sp>
    </p:spTree>
    <p:extLst>
      <p:ext uri="{BB962C8B-B14F-4D97-AF65-F5344CB8AC3E}">
        <p14:creationId xmlns:p14="http://schemas.microsoft.com/office/powerpoint/2010/main" val="400654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oftServeTemplate" id="{1EECC8DE-A8A5-45A7-969A-C21752D4B3E4}" vid="{444DEE5D-51F1-4029-8FDB-DB417F7B394A}"/>
    </a:ext>
  </a:extLst>
</a:theme>
</file>

<file path=ppt/theme/theme2.xml><?xml version="1.0" encoding="utf-8"?>
<a:theme xmlns:a="http://schemas.openxmlformats.org/drawingml/2006/main" name="LIGHT-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oftServeTemplate" id="{1EECC8DE-A8A5-45A7-969A-C21752D4B3E4}" vid="{0103479C-70CD-40C7-BA0E-A151EE336BC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195FC54A15F344D83577B1CDDD67A5D" ma:contentTypeVersion="9" ma:contentTypeDescription="Создание документа." ma:contentTypeScope="" ma:versionID="961ec8db58076c7d3e9f84b9cd82fd45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bd9f0c80ada20ee560e77d723f3ef44e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A1340B-3A1B-4156-ADE3-51DF6C2C795D}">
  <ds:schemaRefs>
    <ds:schemaRef ds:uri="http://schemas.microsoft.com/office/2006/documentManagement/types"/>
    <ds:schemaRef ds:uri="http://purl.org/dc/elements/1.1/"/>
    <ds:schemaRef ds:uri="835f28f2-30f1-4728-84d2-86d96e143488"/>
    <ds:schemaRef ds:uri="http://purl.org/dc/dcmitype/"/>
    <ds:schemaRef ds:uri="http://schemas.microsoft.com/office/infopath/2007/PartnerControls"/>
    <ds:schemaRef ds:uri="341e6018-ac0a-4dfb-8409-db9e0d25502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AFDAB34-20E1-438F-BCB2-ECDA5496F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1e6018-ac0a-4dfb-8409-db9e0d25502e"/>
    <ds:schemaRef ds:uri="835f28f2-30f1-4728-84d2-86d96e1434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SoftServeTemplate_Black</Template>
  <TotalTime>445</TotalTime>
  <Words>529</Words>
  <Application>Microsoft Office PowerPoint</Application>
  <PresentationFormat>Произвольный</PresentationFormat>
  <Paragraphs>96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Arial</vt:lpstr>
      <vt:lpstr>Lato</vt:lpstr>
      <vt:lpstr>Wingdings</vt:lpstr>
      <vt:lpstr>Consolas</vt:lpstr>
      <vt:lpstr>Calibri</vt:lpstr>
      <vt:lpstr>Proxima Nova Black</vt:lpstr>
      <vt:lpstr>Open Sans</vt:lpstr>
      <vt:lpstr>DARK THEME</vt:lpstr>
      <vt:lpstr>LIGHT-THEME</vt:lpstr>
      <vt:lpstr>JSX  SPREAD  ATTRIBUTES</vt:lpstr>
      <vt:lpstr>AGENDA</vt:lpstr>
      <vt:lpstr>SPREAD / REST</vt:lpstr>
      <vt:lpstr>SPREAD OPERATOR</vt:lpstr>
      <vt:lpstr>SPREAD</vt:lpstr>
      <vt:lpstr>SYNTAX</vt:lpstr>
      <vt:lpstr>Презентация PowerPoint</vt:lpstr>
      <vt:lpstr>Презентация PowerPoint</vt:lpstr>
      <vt:lpstr>Презентация PowerPoint</vt:lpstr>
      <vt:lpstr>REST OPERATOR</vt:lpstr>
      <vt:lpstr>REST</vt:lpstr>
      <vt:lpstr>REST</vt:lpstr>
      <vt:lpstr>SPREAD OPERATOR IN JSX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Liubov Koliasa</dc:creator>
  <cp:lastModifiedBy>DAVID-LAPTOP</cp:lastModifiedBy>
  <cp:revision>70</cp:revision>
  <dcterms:created xsi:type="dcterms:W3CDTF">2018-12-11T16:43:22Z</dcterms:created>
  <dcterms:modified xsi:type="dcterms:W3CDTF">2019-04-22T12:41:41Z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